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7" r:id="rId2"/>
    <p:sldId id="288" r:id="rId3"/>
    <p:sldId id="335" r:id="rId4"/>
    <p:sldId id="322" r:id="rId5"/>
    <p:sldId id="331" r:id="rId6"/>
    <p:sldId id="329" r:id="rId7"/>
    <p:sldId id="337" r:id="rId8"/>
    <p:sldId id="338" r:id="rId9"/>
    <p:sldId id="339" r:id="rId10"/>
    <p:sldId id="325" r:id="rId11"/>
    <p:sldId id="340" r:id="rId12"/>
    <p:sldId id="341" r:id="rId13"/>
    <p:sldId id="342" r:id="rId14"/>
    <p:sldId id="296" r:id="rId1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A90"/>
    <a:srgbClr val="E7B78F"/>
    <a:srgbClr val="CCFF33"/>
    <a:srgbClr val="FFCCFF"/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2457" autoAdjust="0"/>
  </p:normalViewPr>
  <p:slideViewPr>
    <p:cSldViewPr>
      <p:cViewPr>
        <p:scale>
          <a:sx n="75" d="100"/>
          <a:sy n="75" d="100"/>
        </p:scale>
        <p:origin x="-10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9FC25-AC1C-4209-AAD9-10D1023E0DB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EDC8-18E0-4832-93EB-9E7801E08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4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DC8-18E0-4832-93EB-9E7801E082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DC8-18E0-4832-93EB-9E7801E082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DC8-18E0-4832-93EB-9E7801E082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5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DC8-18E0-4832-93EB-9E7801E082A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82EF-75BF-4500-B12E-34F32CE0E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54B2-12A2-47A7-AF72-29760BC598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C03C8-E9B1-4CD8-8F9E-71F575061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FE19-15DB-4614-9FCA-535C12B652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FDCA-167D-489A-AA68-8463D4FD9E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BC16-4652-4027-9040-51A4B7D64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3E868-41A8-4625-91E4-3C80B5C8D4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C18F-4994-45BD-A875-1FCAF588DC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A8E10-1A7A-4090-91CA-CB86503E5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2232-5FED-4599-894B-EB77ECE19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8FD90-26FB-45AB-8EA7-375E597AD0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D78519-D155-4E4C-A03E-314432F73A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5189" y="304800"/>
            <a:ext cx="3393622" cy="172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2400" y="2580382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100A90"/>
                </a:solidFill>
                <a:latin typeface="Calibri" panose="020F0502020204030204" pitchFamily="34" charset="0"/>
              </a:rPr>
              <a:t>Инженерный </a:t>
            </a:r>
            <a:r>
              <a:rPr lang="ru-RU" sz="3200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лицей</a:t>
            </a:r>
            <a:r>
              <a:rPr lang="en-US" sz="3200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-</a:t>
            </a:r>
            <a:r>
              <a:rPr lang="ru-RU" sz="3200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интернат КНИТУ-КАИ: </a:t>
            </a:r>
          </a:p>
          <a:p>
            <a:pPr lvl="0" algn="ctr"/>
            <a:r>
              <a:rPr lang="ru-RU" sz="3200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новый подход в техническом </a:t>
            </a:r>
          </a:p>
          <a:p>
            <a:pPr lvl="0" algn="ctr"/>
            <a:r>
              <a:rPr lang="ru-RU" sz="3200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образовании детей</a:t>
            </a:r>
            <a:endParaRPr lang="ru-RU" sz="3200" b="1" dirty="0">
              <a:solidFill>
                <a:srgbClr val="100A9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0180"/>
            <a:ext cx="1428750" cy="72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C:\Users\user\Downloads\лого Инженерный лицей при КАИ_E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25" y="124809"/>
            <a:ext cx="1219200" cy="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01696" y="252638"/>
            <a:ext cx="3803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Инфраструктура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C:\Папка для администрации\Фото\лицей каи обработанные\IMG_2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Папка для администрации\Фото\24.04.2017 лицей каи\IMG_18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143000"/>
            <a:ext cx="3692007" cy="24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Папка для администрации\Фото\24.04.2017 лицей каи\IMG_20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3" y="1143000"/>
            <a:ext cx="3692007" cy="24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Папка для администрации\Фото\24.04.2017 лицей каи\IMG_22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63" y="4191000"/>
            <a:ext cx="376769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38200" y="804446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Столовая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1600" y="804446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Медицинский кабинет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3810000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Игровая комната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81600" y="3810000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Читальный зал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836D~1\AppData\Local\Temp\Rar$DIa0.960\IMG-20180823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05000"/>
            <a:ext cx="4896000" cy="36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:\Users\836D~1\AppData\Local\Temp\Rar$DIa0.130\IMG-20180823-WA0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1177"/>
            <a:ext cx="4497056" cy="33308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0180"/>
            <a:ext cx="1428750" cy="72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3" descr="C:\Users\user\Downloads\лого Инженерный лицей при КАИ_En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25" y="124809"/>
            <a:ext cx="1219200" cy="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38400" y="228600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Интернат лицея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51054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Интернат рассчитан на 100 воспитанников</a:t>
            </a:r>
            <a:endParaRPr lang="ru-RU" sz="2000" b="1" dirty="0">
              <a:solidFill>
                <a:srgbClr val="100A9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836D~1\AppData\Local\Temp\Rar$DIa0.028\IMG-20180823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1961"/>
            <a:ext cx="4137016" cy="3474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836D~1\AppData\Local\Temp\Rar$DIa0.729\IMG-20180823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00" y="3296400"/>
            <a:ext cx="3936000" cy="295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0180"/>
            <a:ext cx="1428750" cy="72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3" descr="C:\Users\user\Downloads\лого Инженерный лицей при КАИ_En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25" y="124809"/>
            <a:ext cx="1219200" cy="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38400" y="228600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Интернат лицея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836D~1\AppData\Local\Temp\Rar$DIa0.942\IMG-20180823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34" y="2136775"/>
            <a:ext cx="5583766" cy="4187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836D~1\AppData\Local\Temp\Rar$DIa0.977\IMG-20180823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6600"/>
            <a:ext cx="3935760" cy="374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0180"/>
            <a:ext cx="1428750" cy="72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3" descr="C:\Users\user\Downloads\лого Инженерный лицей при КАИ_En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25" y="124809"/>
            <a:ext cx="1219200" cy="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38400" y="228600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Интернат лицея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405742" y="3201050"/>
            <a:ext cx="653768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Arial-BoldMT"/>
              </a:rPr>
              <a:t>Благодарю за внимание!</a:t>
            </a:r>
            <a:endParaRPr lang="ru-RU" sz="4000" b="1" dirty="0">
              <a:solidFill>
                <a:srgbClr val="FF0000"/>
              </a:solidFill>
              <a:latin typeface="Arial-BoldM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25" y="175418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87664"/>
            <a:ext cx="1276350" cy="64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1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0180"/>
            <a:ext cx="1428750" cy="72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250825" y="1981200"/>
            <a:ext cx="86760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868363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ctr" defTabSz="868363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Миссия лицея</a:t>
            </a:r>
          </a:p>
          <a:p>
            <a:pPr marL="0" indent="0" algn="ctr" defTabSz="868363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Растить технологических лидеров </a:t>
            </a:r>
            <a:r>
              <a:rPr lang="en-US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XXI </a:t>
            </a:r>
            <a:r>
              <a:rPr lang="ru-RU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века, физически и нравственно здоровых</a:t>
            </a:r>
          </a:p>
          <a:p>
            <a:pPr marL="0" indent="0" algn="just" defTabSz="868363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100A90"/>
              </a:solidFill>
              <a:latin typeface="Calibri" panose="020F0502020204030204" pitchFamily="34" charset="0"/>
            </a:endParaRPr>
          </a:p>
          <a:p>
            <a:pPr marL="0" indent="0" algn="ctr" defTabSz="868363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 descr="C:\Users\user\Downloads\лого Инженерный лицей при КАИ_E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25" y="124809"/>
            <a:ext cx="1219200" cy="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4300"/>
            <a:ext cx="12239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15600" y="0"/>
            <a:ext cx="867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Программа начального  инженерного </a:t>
            </a: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образования детей</a:t>
            </a:r>
            <a:endParaRPr lang="ru-RU" sz="2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25" y="175418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1447800"/>
            <a:ext cx="8576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➩</a:t>
            </a:r>
            <a:r>
              <a:rPr lang="ru-RU" altLang="ru-RU" sz="2400" b="1" dirty="0">
                <a:solidFill>
                  <a:srgbClr val="100A9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Общеобразовательная программа</a:t>
            </a:r>
            <a:endParaRPr lang="en-US" altLang="ru-RU" sz="2400" b="1" dirty="0" smtClean="0">
              <a:solidFill>
                <a:srgbClr val="100A9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ru-RU" sz="24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Углубленное изучение предметов математика, физика, информатика, технология</a:t>
            </a:r>
          </a:p>
          <a:p>
            <a:pPr marL="1809750"/>
            <a:r>
              <a:rPr lang="ru-RU" altLang="ru-RU" sz="4800" b="1" dirty="0" smtClean="0">
                <a:solidFill>
                  <a:srgbClr val="100A90"/>
                </a:solidFill>
                <a:latin typeface="Calibri" panose="020F0502020204030204" pitchFamily="34" charset="0"/>
                <a:cs typeface="+mn-cs"/>
              </a:rPr>
              <a:t>               </a:t>
            </a:r>
            <a:r>
              <a:rPr lang="ru-RU" altLang="ru-RU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 +</a:t>
            </a:r>
            <a:endParaRPr lang="ru-RU" altLang="ru-RU" sz="2400" b="1" dirty="0" smtClean="0">
              <a:solidFill>
                <a:srgbClr val="FF0000"/>
              </a:solidFill>
              <a:latin typeface="Calibri" panose="020F0502020204030204" pitchFamily="34" charset="0"/>
              <a:cs typeface="+mn-cs"/>
            </a:endParaRPr>
          </a:p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➩ </a:t>
            </a:r>
            <a:r>
              <a:rPr lang="ru-RU" altLang="ru-RU" sz="2400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Интенсивная программа дополнительного образования</a:t>
            </a:r>
          </a:p>
          <a:p>
            <a:pPr marL="1252538"/>
            <a:r>
              <a:rPr lang="ru-RU" altLang="ru-RU" sz="24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Направления реализуемых программ:</a:t>
            </a:r>
          </a:p>
          <a:p>
            <a:pPr marL="1595438" indent="-342900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100A90"/>
                </a:solidFill>
                <a:latin typeface="Calibri" panose="020F0502020204030204" pitchFamily="34" charset="0"/>
              </a:rPr>
              <a:t>моделирование и </a:t>
            </a:r>
            <a:r>
              <a:rPr lang="ru-RU" altLang="ru-RU" sz="24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проектирование;</a:t>
            </a:r>
            <a:endParaRPr lang="ru-RU" altLang="ru-RU" sz="2400" dirty="0">
              <a:solidFill>
                <a:srgbClr val="100A90"/>
              </a:solidFill>
              <a:latin typeface="Calibri" panose="020F0502020204030204" pitchFamily="34" charset="0"/>
            </a:endParaRPr>
          </a:p>
          <a:p>
            <a:pPr marL="1595438" indent="-342900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100A90"/>
                </a:solidFill>
                <a:latin typeface="Calibri" panose="020F0502020204030204" pitchFamily="34" charset="0"/>
              </a:rPr>
              <a:t>с</a:t>
            </a:r>
            <a:r>
              <a:rPr lang="ru-RU" altLang="ru-RU" sz="24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овременные производственные технологии;</a:t>
            </a:r>
          </a:p>
          <a:p>
            <a:pPr marL="1595438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электроника</a:t>
            </a:r>
            <a:r>
              <a:rPr lang="ru-RU" altLang="ru-RU" sz="2400" dirty="0">
                <a:solidFill>
                  <a:srgbClr val="100A90"/>
                </a:solidFill>
                <a:latin typeface="Calibri" panose="020F0502020204030204" pitchFamily="34" charset="0"/>
              </a:rPr>
              <a:t>;</a:t>
            </a:r>
            <a:r>
              <a:rPr lang="ru-RU" altLang="ru-RU" sz="24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 </a:t>
            </a:r>
          </a:p>
          <a:p>
            <a:pPr marL="1595438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прикладное программирование;</a:t>
            </a:r>
          </a:p>
          <a:p>
            <a:pPr algn="ctr"/>
            <a:endParaRPr lang="ru-RU" altLang="ru-RU" sz="2400" dirty="0">
              <a:solidFill>
                <a:srgbClr val="100A9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4300"/>
            <a:ext cx="12239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0824" y="1054744"/>
            <a:ext cx="8676000" cy="39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Образовательная программа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25" y="175418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0353" y="1447800"/>
            <a:ext cx="8576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➩</a:t>
            </a:r>
            <a:r>
              <a:rPr lang="ru-RU" altLang="ru-RU" sz="2400" b="1" dirty="0">
                <a:solidFill>
                  <a:srgbClr val="100A9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Общеобразовательная программа. </a:t>
            </a:r>
            <a:r>
              <a:rPr lang="tt-RU" altLang="ru-RU" sz="24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Реализа</a:t>
            </a:r>
            <a:r>
              <a:rPr lang="ru-RU" altLang="ru-RU" sz="2400" dirty="0" err="1" smtClean="0">
                <a:solidFill>
                  <a:srgbClr val="100A90"/>
                </a:solidFill>
                <a:latin typeface="Calibri" panose="020F0502020204030204" pitchFamily="34" charset="0"/>
              </a:rPr>
              <a:t>ция</a:t>
            </a:r>
            <a:r>
              <a:rPr lang="ru-RU" altLang="ru-RU" sz="24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 физико-математического профиля</a:t>
            </a:r>
            <a:endParaRPr lang="ru-RU" altLang="ru-RU" sz="2400" b="1" dirty="0" smtClean="0">
              <a:solidFill>
                <a:srgbClr val="FF0000"/>
              </a:solidFill>
              <a:latin typeface="Calibri" panose="020F0502020204030204" pitchFamily="34" charset="0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sz="2400" dirty="0" smtClean="0">
              <a:solidFill>
                <a:srgbClr val="100A90"/>
              </a:solidFill>
              <a:latin typeface="Calibri" panose="020F0502020204030204" pitchFamily="34" charset="0"/>
            </a:endParaRPr>
          </a:p>
          <a:p>
            <a:endParaRPr lang="ru-RU" altLang="ru-RU" sz="2400" b="1" dirty="0" smtClean="0">
              <a:solidFill>
                <a:srgbClr val="100A90"/>
              </a:solidFill>
              <a:latin typeface="Calibri" panose="020F0502020204030204" pitchFamily="34" charset="0"/>
            </a:endParaRPr>
          </a:p>
          <a:p>
            <a:endParaRPr lang="ru-RU" altLang="ru-RU" sz="2400" b="1" dirty="0">
              <a:solidFill>
                <a:srgbClr val="100A9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296463"/>
              </p:ext>
            </p:extLst>
          </p:nvPr>
        </p:nvGraphicFramePr>
        <p:xfrm>
          <a:off x="381000" y="2514600"/>
          <a:ext cx="8412648" cy="2811539"/>
        </p:xfrm>
        <a:graphic>
          <a:graphicData uri="http://schemas.openxmlformats.org/drawingml/2006/table">
            <a:tbl>
              <a:tblPr firstRow="1" bandRow="1"/>
              <a:tblGrid>
                <a:gridCol w="1402108"/>
                <a:gridCol w="1402108"/>
                <a:gridCol w="1402108"/>
                <a:gridCol w="1402108"/>
                <a:gridCol w="1402108"/>
                <a:gridCol w="1402108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9 класс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10 класс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11 класс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Математика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(+1)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(+1)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(+</a:t>
                      </a:r>
                      <a:r>
                        <a:rPr lang="en-US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(+2)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(+</a:t>
                      </a:r>
                      <a:r>
                        <a:rPr lang="en-US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Физика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(+2)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(+2)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(+</a:t>
                      </a:r>
                      <a:r>
                        <a:rPr lang="en-US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(+2)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(+</a:t>
                      </a:r>
                      <a:r>
                        <a:rPr lang="en-US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Русский язык и литература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(+</a:t>
                      </a:r>
                      <a:r>
                        <a:rPr lang="en-US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(+2)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(+</a:t>
                      </a:r>
                      <a:r>
                        <a:rPr lang="en-US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Технология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(+2)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(+3)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(+2)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ru-RU" sz="1600" b="0" kern="120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749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Проектная деятельность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2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4300"/>
            <a:ext cx="12239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0824" y="1054744"/>
            <a:ext cx="8676000" cy="39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Образовательная программа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25" y="175418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0353" y="1447800"/>
            <a:ext cx="8576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➩</a:t>
            </a:r>
            <a:r>
              <a:rPr lang="ru-RU" altLang="ru-RU" sz="2400" b="1" dirty="0">
                <a:solidFill>
                  <a:srgbClr val="100A9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Начальное инженерное образование</a:t>
            </a:r>
            <a:endParaRPr lang="ru-RU" altLang="ru-RU" sz="2400" dirty="0" smtClean="0">
              <a:solidFill>
                <a:srgbClr val="100A90"/>
              </a:solidFill>
              <a:latin typeface="Calibri" panose="020F0502020204030204" pitchFamily="34" charset="0"/>
            </a:endParaRPr>
          </a:p>
          <a:p>
            <a:endParaRPr lang="ru-RU" altLang="ru-RU" sz="2400" b="1" dirty="0" smtClean="0">
              <a:solidFill>
                <a:srgbClr val="100A90"/>
              </a:solidFill>
              <a:latin typeface="Calibri" panose="020F0502020204030204" pitchFamily="34" charset="0"/>
            </a:endParaRPr>
          </a:p>
          <a:p>
            <a:endParaRPr lang="ru-RU" altLang="ru-RU" sz="2400" b="1" dirty="0">
              <a:solidFill>
                <a:srgbClr val="100A9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2431" y="4038600"/>
            <a:ext cx="83605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Образовательные модули программы</a:t>
            </a:r>
            <a:endParaRPr lang="ru-RU" altLang="ru-RU" dirty="0">
              <a:solidFill>
                <a:srgbClr val="100A9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100A90"/>
                </a:solidFill>
                <a:latin typeface="Calibri" panose="020F0502020204030204" pitchFamily="34" charset="0"/>
              </a:rPr>
              <a:t>прикладное </a:t>
            </a:r>
            <a:r>
              <a:rPr lang="ru-RU" altLang="ru-RU" dirty="0">
                <a:solidFill>
                  <a:srgbClr val="100A90"/>
                </a:solidFill>
                <a:latin typeface="Calibri" panose="020F0502020204030204" pitchFamily="34" charset="0"/>
              </a:rPr>
              <a:t>программирование;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00A90"/>
                </a:solidFill>
                <a:latin typeface="Calibri" panose="020F0502020204030204" pitchFamily="34" charset="0"/>
              </a:rPr>
              <a:t>инженерная графика (2</a:t>
            </a:r>
            <a:r>
              <a:rPr lang="en-US" altLang="ru-RU" dirty="0">
                <a:solidFill>
                  <a:srgbClr val="100A90"/>
                </a:solidFill>
                <a:latin typeface="Calibri" panose="020F0502020204030204" pitchFamily="34" charset="0"/>
              </a:rPr>
              <a:t>D </a:t>
            </a:r>
            <a:r>
              <a:rPr lang="ru-RU" altLang="ru-RU" dirty="0">
                <a:solidFill>
                  <a:srgbClr val="100A90"/>
                </a:solidFill>
                <a:latin typeface="Calibri" panose="020F0502020204030204" pitchFamily="34" charset="0"/>
              </a:rPr>
              <a:t>и 3</a:t>
            </a:r>
            <a:r>
              <a:rPr lang="en-US" altLang="ru-RU" dirty="0">
                <a:solidFill>
                  <a:srgbClr val="100A90"/>
                </a:solidFill>
                <a:latin typeface="Calibri" panose="020F0502020204030204" pitchFamily="34" charset="0"/>
              </a:rPr>
              <a:t>D</a:t>
            </a:r>
            <a:r>
              <a:rPr lang="ru-RU" altLang="ru-RU" dirty="0">
                <a:solidFill>
                  <a:srgbClr val="100A90"/>
                </a:solidFill>
                <a:latin typeface="Calibri" panose="020F0502020204030204" pitchFamily="34" charset="0"/>
              </a:rPr>
              <a:t> моделирование);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00A90"/>
                </a:solidFill>
                <a:latin typeface="Calibri" panose="020F0502020204030204" pitchFamily="34" charset="0"/>
              </a:rPr>
              <a:t>электроника;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00A90"/>
                </a:solidFill>
                <a:latin typeface="Calibri" panose="020F0502020204030204" pitchFamily="34" charset="0"/>
              </a:rPr>
              <a:t>к</a:t>
            </a:r>
            <a:r>
              <a:rPr lang="ru-RU" altLang="ru-RU" dirty="0" smtClean="0">
                <a:solidFill>
                  <a:srgbClr val="100A90"/>
                </a:solidFill>
                <a:latin typeface="Calibri" panose="020F0502020204030204" pitchFamily="34" charset="0"/>
              </a:rPr>
              <a:t>онструирование и современные </a:t>
            </a:r>
            <a:r>
              <a:rPr lang="ru-RU" altLang="ru-RU" dirty="0">
                <a:solidFill>
                  <a:srgbClr val="100A90"/>
                </a:solidFill>
                <a:latin typeface="Calibri" panose="020F0502020204030204" pitchFamily="34" charset="0"/>
              </a:rPr>
              <a:t>технологии обработки материалов.</a:t>
            </a: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500257"/>
              </p:ext>
            </p:extLst>
          </p:nvPr>
        </p:nvGraphicFramePr>
        <p:xfrm>
          <a:off x="381000" y="2166861"/>
          <a:ext cx="8412648" cy="1490739"/>
        </p:xfrm>
        <a:graphic>
          <a:graphicData uri="http://schemas.openxmlformats.org/drawingml/2006/table">
            <a:tbl>
              <a:tblPr firstRow="1" bandRow="1"/>
              <a:tblGrid>
                <a:gridCol w="1600200"/>
                <a:gridCol w="1204016"/>
                <a:gridCol w="1402108"/>
                <a:gridCol w="1402108"/>
                <a:gridCol w="1402108"/>
                <a:gridCol w="1402108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Дисциплина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9 класс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10 класс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11 класс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Технология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(+2)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(+3)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(+2)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ru-RU" sz="1600" b="0" kern="120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749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Проектная деятельность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rgbClr val="100A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ru-RU" sz="1600" b="0" kern="1200" dirty="0">
                        <a:solidFill>
                          <a:srgbClr val="100A9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0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48000" y="271046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00A90"/>
                </a:solidFill>
                <a:latin typeface="Calibri" panose="020F0502020204030204" pitchFamily="34" charset="0"/>
              </a:rPr>
              <a:t>Образовательные достижения</a:t>
            </a:r>
            <a:endParaRPr lang="ru-RU" sz="1600" b="1" dirty="0">
              <a:solidFill>
                <a:srgbClr val="100A9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87664"/>
            <a:ext cx="1276350" cy="64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6073"/>
            <a:ext cx="1292352" cy="629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996657" cy="29974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400" y="1219200"/>
            <a:ext cx="7997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868363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Финал </a:t>
            </a:r>
            <a:r>
              <a:rPr lang="en-US" alt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IV </a:t>
            </a:r>
            <a:r>
              <a:rPr lang="ru-RU" alt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Национального чемпионата </a:t>
            </a:r>
            <a:r>
              <a:rPr lang="en-US" altLang="ru-RU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WorldSkills</a:t>
            </a:r>
            <a:r>
              <a:rPr lang="en-US" alt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Russia</a:t>
            </a:r>
            <a:r>
              <a:rPr lang="ru-RU" alt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2018 </a:t>
            </a:r>
            <a:endParaRPr lang="ru-RU" altLang="ru-RU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ctr" defTabSz="8683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ru-RU" alt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г. </a:t>
            </a:r>
            <a:r>
              <a:rPr lang="ru-RU" alt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Южно-Сахалинск)</a:t>
            </a:r>
            <a:endParaRPr lang="ru-RU" alt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8200" y="27854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>
                <a:solidFill>
                  <a:srgbClr val="100A90"/>
                </a:solidFill>
                <a:latin typeface="Calibri" panose="020F0502020204030204" pitchFamily="34" charset="0"/>
              </a:rPr>
              <a:t>Инженерный </a:t>
            </a:r>
            <a:r>
              <a:rPr lang="ru-RU" altLang="ru-RU" sz="20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дизайн -</a:t>
            </a:r>
            <a:r>
              <a:rPr lang="ru-RU" altLang="ru-RU" sz="2000" dirty="0">
                <a:solidFill>
                  <a:srgbClr val="100A90"/>
                </a:solidFill>
                <a:latin typeface="Calibri" panose="020F0502020204030204" pitchFamily="34" charset="0"/>
              </a:rPr>
              <a:t>   </a:t>
            </a:r>
            <a:r>
              <a:rPr lang="ru-RU" alt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золото</a:t>
            </a:r>
            <a:r>
              <a:rPr lang="ru-RU" altLang="ru-RU" sz="2000" dirty="0">
                <a:solidFill>
                  <a:srgbClr val="100A90"/>
                </a:solidFill>
                <a:latin typeface="Calibri" panose="020F0502020204030204" pitchFamily="34" charset="0"/>
              </a:rPr>
              <a:t/>
            </a:r>
            <a:br>
              <a:rPr lang="ru-RU" altLang="ru-RU" sz="2000" dirty="0">
                <a:solidFill>
                  <a:srgbClr val="100A90"/>
                </a:solidFill>
                <a:latin typeface="Calibri" panose="020F0502020204030204" pitchFamily="34" charset="0"/>
              </a:rPr>
            </a:br>
            <a:r>
              <a:rPr lang="ru-RU" altLang="ru-RU" sz="2000" dirty="0" err="1">
                <a:solidFill>
                  <a:srgbClr val="100A90"/>
                </a:solidFill>
                <a:latin typeface="Calibri" panose="020F0502020204030204" pitchFamily="34" charset="0"/>
              </a:rPr>
              <a:t>Мехатроника</a:t>
            </a:r>
            <a:r>
              <a:rPr lang="ru-RU" altLang="ru-RU" sz="2000" dirty="0">
                <a:solidFill>
                  <a:srgbClr val="100A90"/>
                </a:solidFill>
                <a:latin typeface="Calibri" panose="020F0502020204030204" pitchFamily="34" charset="0"/>
              </a:rPr>
              <a:t> - </a:t>
            </a:r>
            <a:r>
              <a:rPr lang="ru-RU" alt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золото</a:t>
            </a:r>
            <a:r>
              <a:rPr lang="ru-RU" altLang="ru-RU" sz="20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000" dirty="0">
                <a:solidFill>
                  <a:srgbClr val="100A90"/>
                </a:solidFill>
                <a:latin typeface="Calibri" panose="020F0502020204030204" pitchFamily="34" charset="0"/>
              </a:rPr>
              <a:t> </a:t>
            </a:r>
            <a:br>
              <a:rPr lang="ru-RU" altLang="ru-RU" sz="2000" dirty="0">
                <a:solidFill>
                  <a:srgbClr val="100A90"/>
                </a:solidFill>
                <a:latin typeface="Calibri" panose="020F0502020204030204" pitchFamily="34" charset="0"/>
              </a:rPr>
            </a:br>
            <a:r>
              <a:rPr lang="ru-RU" altLang="ru-RU" sz="2000" dirty="0">
                <a:solidFill>
                  <a:srgbClr val="100A90"/>
                </a:solidFill>
                <a:latin typeface="Calibri" panose="020F0502020204030204" pitchFamily="34" charset="0"/>
              </a:rPr>
              <a:t>Электромонтаж - </a:t>
            </a:r>
            <a:r>
              <a:rPr lang="ru-RU" altLang="ru-RU" sz="20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золото</a:t>
            </a:r>
            <a:r>
              <a:rPr lang="ru-RU" altLang="ru-RU" sz="2000" dirty="0">
                <a:solidFill>
                  <a:srgbClr val="100A90"/>
                </a:solidFill>
                <a:latin typeface="Calibri" panose="020F0502020204030204" pitchFamily="34" charset="0"/>
              </a:rPr>
              <a:t>  </a:t>
            </a:r>
            <a:br>
              <a:rPr lang="ru-RU" altLang="ru-RU" sz="2000" dirty="0">
                <a:solidFill>
                  <a:srgbClr val="100A90"/>
                </a:solidFill>
                <a:latin typeface="Calibri" panose="020F0502020204030204" pitchFamily="34" charset="0"/>
              </a:rPr>
            </a:br>
            <a:r>
              <a:rPr lang="ru-RU" altLang="ru-RU" sz="2000" dirty="0">
                <a:solidFill>
                  <a:srgbClr val="100A90"/>
                </a:solidFill>
                <a:latin typeface="Calibri" panose="020F0502020204030204" pitchFamily="34" charset="0"/>
              </a:rPr>
              <a:t>Электроника - </a:t>
            </a:r>
            <a:r>
              <a:rPr lang="ru-RU" altLang="ru-RU" sz="2000" dirty="0" smtClean="0">
                <a:solidFill>
                  <a:srgbClr val="100A9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серебро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0180"/>
            <a:ext cx="1428750" cy="72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C:\Users\user\Downloads\лого Инженерный лицей при КАИ_E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25" y="124809"/>
            <a:ext cx="1219200" cy="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01696" y="252638"/>
            <a:ext cx="3803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Проектная зона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:\Папка для администрации\Фото\лицей каи обработанные\06052017MK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513" y="1600200"/>
            <a:ext cx="320071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Папка для администрации\Фото\Фото лицея\проектная зона панорам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950" y="4191000"/>
            <a:ext cx="6837050" cy="214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Папка для администрации\Фото\Фото лицея\DSC_31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228" y="1600200"/>
            <a:ext cx="322077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0180"/>
            <a:ext cx="1428750" cy="72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C:\Users\user\Downloads\лого Инженерный лицей при КАИ_E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25" y="124809"/>
            <a:ext cx="1219200" cy="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01696" y="252638"/>
            <a:ext cx="3803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Учебные классы и лаборатории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C:\Папка для администрации\Фото\Фото лицея\DSC_3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4" y="3962400"/>
            <a:ext cx="3690934" cy="24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Папка для администрации\Фото\Фото лицея\DSC_30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648" y="3962400"/>
            <a:ext cx="3691063" cy="24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Папка для администрации\Фото\Фото лицея\DSC_30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709209" cy="245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Папка для администрации\Фото\Фото лицея\DSC_31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99" y="1219200"/>
            <a:ext cx="368140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0180"/>
            <a:ext cx="1428750" cy="72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0825" y="762000"/>
            <a:ext cx="8676000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C:\Users\user\Downloads\лого Инженерный лицей при КАИ_E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25" y="124809"/>
            <a:ext cx="1219200" cy="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01696" y="252638"/>
            <a:ext cx="3803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Инфраструктура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C:\Папка для администрации\Фото\лицей каи обработанные\IMG_2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Папка для администрации\Фото\24.04.2017 лицей каи\IMG_18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143000"/>
            <a:ext cx="3692007" cy="24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Папка для администрации\Фото\24.04.2017 лицей каи\IMG_20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3" y="1143000"/>
            <a:ext cx="3692007" cy="24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Папка для администрации\Фото\24.04.2017 лицей каи\IMG_22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63" y="4191000"/>
            <a:ext cx="376769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38200" y="804446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Столовая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1600" y="804446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Медицинский кабинет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3810000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Игровая комната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81600" y="3810000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Читальный зал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9730</TotalTime>
  <Words>284</Words>
  <Application>Microsoft Office PowerPoint</Application>
  <PresentationFormat>Экран (4:3)</PresentationFormat>
  <Paragraphs>98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Intellekt</dc:creator>
  <cp:lastModifiedBy>user</cp:lastModifiedBy>
  <cp:revision>249</cp:revision>
  <cp:lastPrinted>2014-07-15T10:06:09Z</cp:lastPrinted>
  <dcterms:created xsi:type="dcterms:W3CDTF">2013-12-20T06:54:52Z</dcterms:created>
  <dcterms:modified xsi:type="dcterms:W3CDTF">2018-09-24T12:11:34Z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